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5" r:id="rId4"/>
    <p:sldId id="273" r:id="rId5"/>
    <p:sldId id="301" r:id="rId6"/>
    <p:sldId id="294" r:id="rId7"/>
    <p:sldId id="276" r:id="rId8"/>
    <p:sldId id="296" r:id="rId9"/>
    <p:sldId id="297" r:id="rId10"/>
    <p:sldId id="300" r:id="rId11"/>
    <p:sldId id="281" r:id="rId12"/>
    <p:sldId id="267" r:id="rId13"/>
    <p:sldId id="302" r:id="rId14"/>
    <p:sldId id="303" r:id="rId15"/>
    <p:sldId id="298" r:id="rId16"/>
    <p:sldId id="304" r:id="rId17"/>
    <p:sldId id="269" r:id="rId18"/>
    <p:sldId id="290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CCFF99"/>
    <a:srgbClr val="CCFFCC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38" autoAdjust="0"/>
  </p:normalViewPr>
  <p:slideViewPr>
    <p:cSldViewPr showGuides="1"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6718-A23D-4628-A5B8-92A70FB2FA9D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3BB88-E5F7-488A-AE82-8288DCC5A3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51734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B88-E5F7-488A-AE82-8288DCC5A3BE}" type="slidenum">
              <a:rPr lang="es-CL" smtClean="0"/>
              <a:pPr/>
              <a:t>4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70742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B88-E5F7-488A-AE82-8288DCC5A3BE}" type="slidenum">
              <a:rPr lang="es-CL" smtClean="0"/>
              <a:pPr/>
              <a:t>5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70742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B88-E5F7-488A-AE82-8288DCC5A3BE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0742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B88-E5F7-488A-AE82-8288DCC5A3BE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0742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530600" cy="1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606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6333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5157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364208" y="476672"/>
            <a:ext cx="6322592" cy="648072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s-CL" sz="1600" dirty="0" err="1" smtClean="0"/>
              <a:t>wer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2192936" cy="670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860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30774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5252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8072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7667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6368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96817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7436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F3D9"/>
            </a:gs>
            <a:gs pos="58000">
              <a:schemeClr val="bg1"/>
            </a:gs>
            <a:gs pos="0">
              <a:schemeClr val="bg1"/>
            </a:gs>
            <a:gs pos="0">
              <a:schemeClr val="bg1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5D95-7D98-4B36-ACC7-838D4947FA8F}" type="datetimeFigureOut">
              <a:rPr lang="es-CL" smtClean="0"/>
              <a:pPr/>
              <a:t>26-09-2013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4929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35896" y="2852936"/>
            <a:ext cx="5364088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baseline="-25000" dirty="0" smtClean="0"/>
              <a:t>CIERRE DEL CICLO DE VIDA DE LOS PLÁSTICOS DENTRO DE LA CADENA PETRÓLEO-PLÁSTICO</a:t>
            </a:r>
          </a:p>
          <a:p>
            <a:pPr algn="r"/>
            <a:endParaRPr lang="en-US" sz="2000" b="1" baseline="-25000" dirty="0" smtClean="0"/>
          </a:p>
          <a:p>
            <a:pPr algn="r"/>
            <a:r>
              <a:rPr lang="en-US" sz="2000" b="1" baseline="-25000" dirty="0" smtClean="0"/>
              <a:t>24 DE MAYO DE 2013</a:t>
            </a:r>
            <a:endParaRPr lang="en-US" sz="1400" b="1" baseline="-25000" dirty="0"/>
          </a:p>
        </p:txBody>
      </p:sp>
      <p:pic>
        <p:nvPicPr>
          <p:cNvPr id="3" name="Picture 2" descr="DSC000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25" y="260647"/>
            <a:ext cx="2379532" cy="2376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547664" y="478960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+mj-lt"/>
              </a:rPr>
              <a:t>Reunión con el </a:t>
            </a:r>
          </a:p>
          <a:p>
            <a:r>
              <a:rPr lang="es-CO" b="1" dirty="0" smtClean="0">
                <a:latin typeface="+mj-lt"/>
              </a:rPr>
              <a:t>Decano de la Facultad de Ciencias Ambientales</a:t>
            </a:r>
          </a:p>
          <a:p>
            <a:r>
              <a:rPr lang="es-ES" b="1" dirty="0" smtClean="0">
                <a:latin typeface="+mj-lt"/>
              </a:rPr>
              <a:t>Dr. Luis Hernando Estupiñán</a:t>
            </a:r>
            <a:endParaRPr lang="es-CO" b="1" dirty="0">
              <a:latin typeface="+mj-lt"/>
            </a:endParaRPr>
          </a:p>
        </p:txBody>
      </p:sp>
      <p:pic>
        <p:nvPicPr>
          <p:cNvPr id="24580" name="Picture 4" descr="http://www.udca.edu.co/images/stories/logo-udca-alta-resolu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849658"/>
            <a:ext cx="2376264" cy="81159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508104" y="5703059"/>
            <a:ext cx="3528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 smtClean="0"/>
              <a:t>RED TEMÁTICA EN GESTIÓN INTEGRAL DE RESIDUOS</a:t>
            </a:r>
            <a:endParaRPr lang="es-ES" sz="1000" b="1" dirty="0"/>
          </a:p>
        </p:txBody>
      </p:sp>
    </p:spTree>
    <p:extLst>
      <p:ext uri="{BB962C8B-B14F-4D97-AF65-F5344CB8AC3E}">
        <p14:creationId xmlns="" xmlns:p14="http://schemas.microsoft.com/office/powerpoint/2010/main" val="13097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548680"/>
            <a:ext cx="3456384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Que Sigue…?</a:t>
            </a:r>
            <a:endParaRPr lang="es-CL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619672" y="155679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Completar Laboratorio para el Análisis y Certificación de </a:t>
            </a:r>
            <a:r>
              <a:rPr lang="es-CO" sz="2000" dirty="0" err="1" smtClean="0"/>
              <a:t>PlastiCombustibles</a:t>
            </a:r>
            <a:endParaRPr lang="es-CO" sz="2000" dirty="0"/>
          </a:p>
        </p:txBody>
      </p:sp>
      <p:pic>
        <p:nvPicPr>
          <p:cNvPr id="38914" name="Picture 2" descr="https://encrypted-tbn1.gstatic.com/images?q=tbn:ANd9GcRVT428hgKUyaWAVzxmL_K0ucVX35ql3d2DvLI0bGoVrR0gtN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3876"/>
            <a:ext cx="2896650" cy="2161348"/>
          </a:xfrm>
          <a:prstGeom prst="rect">
            <a:avLst/>
          </a:prstGeom>
          <a:noFill/>
        </p:spPr>
      </p:pic>
      <p:pic>
        <p:nvPicPr>
          <p:cNvPr id="38916" name="Picture 4" descr="http://euronet5.eurob.it/contenuti/velp_com/image/thumb/VELP_DKL_20_Kjeldahl_Digestion_Unit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3"/>
            <a:ext cx="2160240" cy="2160241"/>
          </a:xfrm>
          <a:prstGeom prst="rect">
            <a:avLst/>
          </a:prstGeom>
          <a:noFill/>
        </p:spPr>
      </p:pic>
      <p:pic>
        <p:nvPicPr>
          <p:cNvPr id="38920" name="Picture 8" descr="http://www.ecopetrol.com.co/especiales/Portafolio%20ICP/portafolio/down/imagenes/motores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09" y="3140968"/>
            <a:ext cx="2187699" cy="2473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88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3384376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Que se Obtiene…?</a:t>
            </a:r>
            <a:endParaRPr lang="es-CL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87624" y="60212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Crudos de diferentes características según las condiciones de la Pirólisis.</a:t>
            </a:r>
            <a:endParaRPr lang="es-CO" dirty="0"/>
          </a:p>
        </p:txBody>
      </p:sp>
      <p:pic>
        <p:nvPicPr>
          <p:cNvPr id="13313" name="Picture 1" descr="C:\Procesos\Pirolisis\Presentacion Ecopetrol\DSC0014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88430"/>
            <a:ext cx="7200800" cy="425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343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476672"/>
            <a:ext cx="5314480" cy="648072"/>
          </a:xfrm>
        </p:spPr>
        <p:txBody>
          <a:bodyPr>
            <a:noAutofit/>
          </a:bodyPr>
          <a:lstStyle/>
          <a:p>
            <a:r>
              <a:rPr lang="es-CL" sz="2800" dirty="0" smtClean="0"/>
              <a:t>Balance Energético y Rendimientos</a:t>
            </a:r>
            <a:endParaRPr lang="es-CL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556792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_tradnl" b="1" dirty="0" smtClean="0"/>
              <a:t>Rendimientos Promedio en  Pirólisis de Plásticos</a:t>
            </a:r>
          </a:p>
          <a:p>
            <a:pPr marL="285750" indent="-285750">
              <a:buFont typeface="Arial"/>
              <a:buChar char="•"/>
            </a:pPr>
            <a:endParaRPr lang="es-ES_tradnl" dirty="0" smtClean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_tradnl" dirty="0" smtClean="0"/>
              <a:t>Crudo </a:t>
            </a:r>
            <a:r>
              <a:rPr lang="es-ES_tradnl" dirty="0"/>
              <a:t>......  75 </a:t>
            </a:r>
            <a:r>
              <a:rPr lang="es-ES_tradnl" dirty="0" smtClean="0"/>
              <a:t>%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_tradnl" dirty="0" smtClean="0"/>
              <a:t>Gas </a:t>
            </a:r>
            <a:r>
              <a:rPr lang="es-ES_tradnl" dirty="0"/>
              <a:t>.......... 15 - 20 </a:t>
            </a:r>
            <a:r>
              <a:rPr lang="es-ES_tradnl" dirty="0" smtClean="0"/>
              <a:t>%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_tradnl" dirty="0" smtClean="0"/>
              <a:t>Carbonilla</a:t>
            </a:r>
            <a:r>
              <a:rPr lang="es-ES_tradnl" dirty="0"/>
              <a:t>.. 5 - 10 %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endParaRPr lang="es-ES" dirty="0"/>
          </a:p>
          <a:p>
            <a:pPr marL="285750" indent="-285750">
              <a:buFont typeface="Arial"/>
              <a:buChar char="•"/>
            </a:pPr>
            <a:endParaRPr lang="es-CL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355976" y="2492896"/>
          <a:ext cx="3910856" cy="571500"/>
        </p:xfrm>
        <a:graphic>
          <a:graphicData uri="http://schemas.openxmlformats.org/drawingml/2006/table">
            <a:tbl>
              <a:tblPr/>
              <a:tblGrid>
                <a:gridCol w="3138694"/>
                <a:gridCol w="77216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Carga de Plástico; 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Carga de Agua; 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Tiempo de Proceso Neto (Pirólisis); hr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355976" y="3212976"/>
          <a:ext cx="3910856" cy="2667000"/>
        </p:xfrm>
        <a:graphic>
          <a:graphicData uri="http://schemas.openxmlformats.org/drawingml/2006/table">
            <a:tbl>
              <a:tblPr/>
              <a:tblGrid>
                <a:gridCol w="3138694"/>
                <a:gridCol w="77216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Calor para el Proceso: MJ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80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26178.5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80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Eficiencia del Sistema de Combustión Transferencia;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Calor bruto necesario; MJ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75263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Reciclaje del Gas;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Poder Calorífico del Gas; KJ/Kg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37681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Calor Aportado por el Gas; MJ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51905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Faltante de Calor; MJ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Carbón de 25 MJ/Kg para suplir faltante; 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Porcentaje</a:t>
                      </a:r>
                      <a:r>
                        <a:rPr lang="es-CO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sobre el Plástico Original; 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860032" y="19888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Balance Energético</a:t>
            </a:r>
            <a:endParaRPr lang="es-CO" b="1" dirty="0"/>
          </a:p>
        </p:txBody>
      </p:sp>
      <p:pic>
        <p:nvPicPr>
          <p:cNvPr id="13" name="Picture 4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60750"/>
            <a:ext cx="2736304" cy="2732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14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476672"/>
            <a:ext cx="5616624" cy="648072"/>
          </a:xfrm>
        </p:spPr>
        <p:txBody>
          <a:bodyPr>
            <a:noAutofit/>
          </a:bodyPr>
          <a:lstStyle/>
          <a:p>
            <a:r>
              <a:rPr lang="es-CL" sz="2800" dirty="0" smtClean="0"/>
              <a:t>Principales Características del Crudo.</a:t>
            </a:r>
            <a:endParaRPr lang="es-CL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270892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dirty="0" smtClean="0"/>
              <a:t>Parafinas 		15 %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dirty="0" err="1" smtClean="0"/>
              <a:t>Isoparafinas</a:t>
            </a:r>
            <a:r>
              <a:rPr lang="es-CO" dirty="0" smtClean="0"/>
              <a:t> 		35 %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dirty="0" smtClean="0"/>
              <a:t>Olefinas		15 %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dirty="0" smtClean="0"/>
              <a:t>Naftenos		15 %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dirty="0" smtClean="0"/>
              <a:t>Aromáticos		20 %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CO" dirty="0" smtClean="0"/>
              <a:t>----------------------------------------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dirty="0" smtClean="0"/>
              <a:t>Grados API		44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dirty="0" smtClean="0"/>
              <a:t>Crudo  Súper Ligero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99592" y="19888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Caracterización</a:t>
            </a:r>
            <a:r>
              <a:rPr lang="es-CO" sz="2400" b="1" dirty="0" smtClean="0"/>
              <a:t> PIONA</a:t>
            </a:r>
            <a:endParaRPr lang="es-CO" sz="2400" b="1" dirty="0"/>
          </a:p>
        </p:txBody>
      </p:sp>
      <p:pic>
        <p:nvPicPr>
          <p:cNvPr id="1026" name="Picture 2" descr="C:\Procesos\Pirolisis\Presentacion Ecopetrol\DSC0038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7"/>
            <a:ext cx="2942976" cy="4430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14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048672" cy="648072"/>
          </a:xfrm>
        </p:spPr>
        <p:txBody>
          <a:bodyPr>
            <a:noAutofit/>
          </a:bodyPr>
          <a:lstStyle/>
          <a:p>
            <a:r>
              <a:rPr lang="es-CL" sz="2800" dirty="0" smtClean="0"/>
              <a:t>Cual es el Potencial de esta Solución…?</a:t>
            </a:r>
            <a:endParaRPr lang="es-CL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475656" y="59399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Disponibilidad de “Materia Prima” y posible tamaño de plantas.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87218"/>
            <a:ext cx="7416824" cy="45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14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048672" cy="648072"/>
          </a:xfrm>
        </p:spPr>
        <p:txBody>
          <a:bodyPr>
            <a:noAutofit/>
          </a:bodyPr>
          <a:lstStyle/>
          <a:p>
            <a:r>
              <a:rPr lang="es-CL" sz="2800" dirty="0" smtClean="0"/>
              <a:t>Cual es el Potencial de esta Solución…?</a:t>
            </a:r>
            <a:endParaRPr lang="es-CL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772816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Potencial de producción de crudo caso Bogotá</a:t>
            </a:r>
          </a:p>
          <a:p>
            <a:endParaRPr lang="es-CO" sz="2000" b="1" dirty="0" smtClean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Plástico </a:t>
            </a:r>
            <a:r>
              <a:rPr lang="es-CO" sz="1600" dirty="0"/>
              <a:t>Basura que diariamente va a parar al R. S. Doña </a:t>
            </a:r>
            <a:r>
              <a:rPr lang="es-CO" sz="1600" dirty="0" smtClean="0"/>
              <a:t>Juana	</a:t>
            </a:r>
            <a:r>
              <a:rPr lang="es-CO" sz="1600" b="1" dirty="0" smtClean="0"/>
              <a:t>450 tpd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Crudo </a:t>
            </a:r>
            <a:r>
              <a:rPr lang="es-CO" sz="1600" dirty="0"/>
              <a:t>derivable de este </a:t>
            </a:r>
            <a:r>
              <a:rPr lang="es-CO" sz="1600" dirty="0" smtClean="0"/>
              <a:t>plástico				</a:t>
            </a:r>
            <a:r>
              <a:rPr lang="es-CO" sz="1600" b="1" dirty="0" smtClean="0"/>
              <a:t>2.700 </a:t>
            </a:r>
            <a:r>
              <a:rPr lang="es-CO" sz="1600" b="1" dirty="0"/>
              <a:t>bbl/</a:t>
            </a:r>
            <a:r>
              <a:rPr lang="es-CO" sz="1600" b="1" dirty="0" smtClean="0"/>
              <a:t>d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Valor </a:t>
            </a:r>
            <a:r>
              <a:rPr lang="es-CO" sz="1600" dirty="0"/>
              <a:t>potencial de este crudo a precios de mercado a US $ 90 / </a:t>
            </a:r>
            <a:r>
              <a:rPr lang="es-CO" sz="1600" dirty="0" smtClean="0"/>
              <a:t>bbl	</a:t>
            </a:r>
            <a:r>
              <a:rPr lang="es-CO" sz="1600" b="1" dirty="0" smtClean="0"/>
              <a:t>US </a:t>
            </a:r>
            <a:r>
              <a:rPr lang="es-CO" sz="1600" b="1" dirty="0"/>
              <a:t>$ </a:t>
            </a:r>
            <a:r>
              <a:rPr lang="es-CO" sz="1600" b="1" dirty="0" smtClean="0"/>
              <a:t>243.000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Generación </a:t>
            </a:r>
            <a:r>
              <a:rPr lang="es-CO" sz="1600" dirty="0"/>
              <a:t>de Nuevos Empleos en el </a:t>
            </a:r>
            <a:r>
              <a:rPr lang="es-CO" sz="1600" dirty="0" smtClean="0"/>
              <a:t>Reciclaje			</a:t>
            </a:r>
            <a:r>
              <a:rPr lang="es-CO" sz="1600" b="1" dirty="0" smtClean="0"/>
              <a:t>5.000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Potencial económico mensual sobre </a:t>
            </a:r>
            <a:r>
              <a:rPr lang="en-US" sz="1600" dirty="0"/>
              <a:t>I</a:t>
            </a:r>
            <a:r>
              <a:rPr lang="es-CO" sz="1600" dirty="0" err="1"/>
              <a:t>nversión</a:t>
            </a:r>
            <a:r>
              <a:rPr lang="es-CO" sz="1600" dirty="0"/>
              <a:t> </a:t>
            </a:r>
            <a:r>
              <a:rPr lang="es-CO" sz="1600" dirty="0" smtClean="0"/>
              <a:t> Planta </a:t>
            </a:r>
            <a:r>
              <a:rPr lang="es-CO" sz="1600" dirty="0"/>
              <a:t>de 10 tpd. 	</a:t>
            </a:r>
            <a:r>
              <a:rPr lang="es-CO" sz="1600" b="1" dirty="0" smtClean="0"/>
              <a:t>EBITDA </a:t>
            </a:r>
            <a:r>
              <a:rPr lang="es-CO" sz="1600" b="1" dirty="0"/>
              <a:t>del 12 %</a:t>
            </a:r>
          </a:p>
          <a:p>
            <a:pPr>
              <a:buClr>
                <a:srgbClr val="00B050"/>
              </a:buClr>
              <a:buSzPct val="120000"/>
            </a:pPr>
            <a:r>
              <a:rPr lang="es-CO" sz="1600" dirty="0" smtClean="0"/>
              <a:t>			</a:t>
            </a:r>
          </a:p>
          <a:p>
            <a:pPr marL="457200" indent="-457200">
              <a:buClr>
                <a:srgbClr val="00B050"/>
              </a:buClr>
              <a:buSzPct val="120000"/>
            </a:pPr>
            <a:endParaRPr lang="es-ES_tradnl" sz="1600" dirty="0"/>
          </a:p>
          <a:p>
            <a:endParaRPr lang="es-CO" sz="1600" dirty="0" smtClean="0"/>
          </a:p>
          <a:p>
            <a:endParaRPr lang="es-CO" sz="1600" dirty="0" smtClean="0"/>
          </a:p>
          <a:p>
            <a:endParaRPr lang="es-CO" sz="1600" b="1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7"/>
          <p:cNvGrpSpPr/>
          <p:nvPr/>
        </p:nvGrpSpPr>
        <p:grpSpPr>
          <a:xfrm>
            <a:off x="4932040" y="4293096"/>
            <a:ext cx="2736304" cy="1872208"/>
            <a:chOff x="4932040" y="4293096"/>
            <a:chExt cx="2736304" cy="1872208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4293096"/>
              <a:ext cx="2736304" cy="1824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ECP_Iguana2_Col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19572" y="5715713"/>
              <a:ext cx="1348772" cy="44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614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692696"/>
            <a:ext cx="4248472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Beneficios Ambientales</a:t>
            </a:r>
            <a:endParaRPr lang="es-CL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772816"/>
            <a:ext cx="43569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Evita </a:t>
            </a:r>
            <a:r>
              <a:rPr lang="es-CL" dirty="0"/>
              <a:t>la contaminación de playas, ríos y </a:t>
            </a:r>
            <a:r>
              <a:rPr lang="es-CL" dirty="0" smtClean="0"/>
              <a:t>océanos.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Permite </a:t>
            </a:r>
            <a:r>
              <a:rPr lang="es-CL" dirty="0"/>
              <a:t>el aprovechamiento de los plásticos no reciclables que van a los rellenos </a:t>
            </a:r>
            <a:r>
              <a:rPr lang="es-CL" dirty="0" smtClean="0"/>
              <a:t>Sanitarios.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Disminuye </a:t>
            </a:r>
            <a:r>
              <a:rPr lang="es-CL" dirty="0"/>
              <a:t>la presión sobre los rellenos sanitarios </a:t>
            </a:r>
            <a:r>
              <a:rPr lang="es-CL" dirty="0" smtClean="0"/>
              <a:t>; los </a:t>
            </a:r>
            <a:r>
              <a:rPr lang="es-CL" dirty="0"/>
              <a:t>plásticos ocupan el 20 % del volumen de las </a:t>
            </a:r>
            <a:r>
              <a:rPr lang="es-CL" dirty="0" smtClean="0"/>
              <a:t>basuras domésticas.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Optimiza </a:t>
            </a:r>
            <a:r>
              <a:rPr lang="es-CL" dirty="0"/>
              <a:t>el uso de los recursos naturales: Petróleo </a:t>
            </a:r>
            <a:r>
              <a:rPr lang="es-CL" dirty="0" smtClean="0"/>
              <a:t>Crudo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Permite </a:t>
            </a:r>
            <a:r>
              <a:rPr lang="es-CL" dirty="0"/>
              <a:t>el cierre de la cadena Petróleo-Plástico, al reciclar la basura de plástico </a:t>
            </a:r>
            <a:r>
              <a:rPr lang="es-CL" dirty="0" smtClean="0"/>
              <a:t>a Petróleo </a:t>
            </a:r>
            <a:r>
              <a:rPr lang="es-CL" dirty="0"/>
              <a:t>Crudo</a:t>
            </a:r>
            <a:r>
              <a:rPr lang="es-CL" dirty="0" smtClean="0"/>
              <a:t>. (Aparece el eslabón perdido Plástico-Petróleo).</a:t>
            </a:r>
            <a:endParaRPr lang="es-CL" dirty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endParaRPr lang="es-CO" dirty="0"/>
          </a:p>
          <a:p>
            <a:pPr marL="285750" indent="-285750">
              <a:buFont typeface="Arial" pitchFamily="34" charset="0"/>
              <a:buChar char="•"/>
            </a:pPr>
            <a:endParaRPr lang="es-CL" dirty="0" smtClean="0"/>
          </a:p>
          <a:p>
            <a:pPr marL="285750" indent="-285750"/>
            <a:endParaRPr lang="es-CL" dirty="0"/>
          </a:p>
          <a:p>
            <a:endParaRPr lang="es-CL" dirty="0"/>
          </a:p>
        </p:txBody>
      </p:sp>
      <p:pic>
        <p:nvPicPr>
          <p:cNvPr id="23554" name="Picture 2" descr="http://www.laverdaduniversal.org/images/tro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969" y="2204864"/>
            <a:ext cx="420803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717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504056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Desafíos Inmediatos</a:t>
            </a:r>
            <a:endParaRPr lang="es-CL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340768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dirty="0" smtClean="0"/>
              <a:t>Impulsar </a:t>
            </a:r>
            <a:r>
              <a:rPr lang="es-ES" dirty="0"/>
              <a:t>el proceso de Investigación y </a:t>
            </a:r>
            <a:r>
              <a:rPr lang="es-ES" dirty="0" smtClean="0"/>
              <a:t>Desarrollo de los </a:t>
            </a:r>
            <a:r>
              <a:rPr lang="es-ES" b="1" dirty="0" err="1" smtClean="0"/>
              <a:t>PlastiCombustibles</a:t>
            </a:r>
            <a:r>
              <a:rPr lang="es-ES" dirty="0" smtClean="0"/>
              <a:t>:</a:t>
            </a:r>
            <a:endParaRPr lang="es-ES" b="1" dirty="0" smtClean="0"/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ES" dirty="0" smtClean="0"/>
              <a:t>	Vinculación y trabajo conjunto con Grupos de Investigación avalados ante Colciencias:  Investigación Aplicada, Alianza Empresa Privada–Universidad, </a:t>
            </a:r>
          </a:p>
          <a:p>
            <a:pPr marL="457200" indent="-457200">
              <a:buClr>
                <a:srgbClr val="00B050"/>
              </a:buClr>
              <a:buSzPct val="120000"/>
            </a:pPr>
            <a:r>
              <a:rPr lang="es-ES" dirty="0" smtClean="0"/>
              <a:t>	</a:t>
            </a:r>
            <a:r>
              <a:rPr lang="es-ES" b="1" dirty="0" smtClean="0"/>
              <a:t>Dr. Calderón Laboratorios </a:t>
            </a:r>
            <a:r>
              <a:rPr lang="es-ES" dirty="0" smtClean="0"/>
              <a:t>+ Grupo Residuos–Recursos (</a:t>
            </a:r>
            <a:r>
              <a:rPr lang="es-ES" b="1" dirty="0" smtClean="0"/>
              <a:t>UDCA</a:t>
            </a:r>
            <a:r>
              <a:rPr lang="es-ES" dirty="0" smtClean="0"/>
              <a:t>, Prof. Marco Tulio Espinosa López), Red Temática en Gestión Integral de Residuos.</a:t>
            </a:r>
          </a:p>
          <a:p>
            <a:pPr marL="457200" indent="-457200">
              <a:buClr>
                <a:srgbClr val="00B050"/>
              </a:buClr>
              <a:buSzPct val="120000"/>
            </a:pPr>
            <a:endParaRPr lang="es-ES" dirty="0" smtClean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_tradnl" dirty="0" smtClean="0"/>
              <a:t>Construir Primera Planta Piloto de Residuos Plásticos de 350 Kg/</a:t>
            </a:r>
            <a:r>
              <a:rPr lang="es-ES_tradnl" dirty="0" err="1" smtClean="0"/>
              <a:t>batch</a:t>
            </a:r>
            <a:r>
              <a:rPr lang="es-ES_tradnl" dirty="0" smtClean="0"/>
              <a:t>.</a:t>
            </a:r>
            <a:endParaRPr lang="es-ES" dirty="0" smtClean="0"/>
          </a:p>
          <a:p>
            <a:pPr marL="457200" indent="-457200">
              <a:buClr>
                <a:srgbClr val="00B050"/>
              </a:buClr>
              <a:buSzPct val="120000"/>
            </a:pPr>
            <a:endParaRPr lang="es-ES" dirty="0" smtClean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_tradnl" dirty="0" smtClean="0"/>
              <a:t>Completar Laboratorio para Análisis y Certificación de Combustibles.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endParaRPr lang="es-ES_tradnl" dirty="0" smtClean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_tradnl" dirty="0" smtClean="0"/>
              <a:t>Construir Primera Planta Industrial de 10 T de Residuos plásticos por </a:t>
            </a:r>
            <a:r>
              <a:rPr lang="es-ES_tradnl" dirty="0" err="1" smtClean="0"/>
              <a:t>Batch</a:t>
            </a:r>
            <a:r>
              <a:rPr lang="es-ES_tradnl" dirty="0" smtClean="0"/>
              <a:t>.</a:t>
            </a:r>
          </a:p>
          <a:p>
            <a:pPr marL="457200" indent="-457200">
              <a:buClr>
                <a:srgbClr val="00B050"/>
              </a:buClr>
              <a:buSzPct val="120000"/>
            </a:pPr>
            <a:endParaRPr lang="es-ES" dirty="0" smtClean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dirty="0" smtClean="0"/>
              <a:t>Apoyo </a:t>
            </a:r>
            <a:r>
              <a:rPr lang="es-ES" dirty="0"/>
              <a:t>Técnico y </a:t>
            </a:r>
            <a:r>
              <a:rPr lang="es-ES" dirty="0" smtClean="0"/>
              <a:t>Financiero.</a:t>
            </a:r>
          </a:p>
          <a:p>
            <a:pPr marL="457200" indent="-457200">
              <a:buClr>
                <a:srgbClr val="00B050"/>
              </a:buClr>
              <a:buSzPct val="120000"/>
            </a:pPr>
            <a:endParaRPr lang="es-ES" dirty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dirty="0" smtClean="0"/>
              <a:t>Crear </a:t>
            </a:r>
            <a:r>
              <a:rPr lang="es-ES" dirty="0"/>
              <a:t>un Marco Regulatorio: Tratamiento preferencial similar a los Biocombustibles por protección del medio </a:t>
            </a:r>
            <a:r>
              <a:rPr lang="es-ES" dirty="0" smtClean="0"/>
              <a:t>ambiente.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endParaRPr lang="es-ES" dirty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dirty="0" smtClean="0"/>
              <a:t>Marco </a:t>
            </a:r>
            <a:r>
              <a:rPr lang="es-ES" dirty="0"/>
              <a:t>Tributario que fomente el desarrollo de esta </a:t>
            </a:r>
            <a:r>
              <a:rPr lang="es-ES" dirty="0" smtClean="0"/>
              <a:t>Industria.</a:t>
            </a:r>
          </a:p>
        </p:txBody>
      </p:sp>
    </p:spTree>
    <p:extLst>
      <p:ext uri="{BB962C8B-B14F-4D97-AF65-F5344CB8AC3E}">
        <p14:creationId xmlns="" xmlns:p14="http://schemas.microsoft.com/office/powerpoint/2010/main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476672"/>
            <a:ext cx="2376264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Preguntas…?</a:t>
            </a:r>
            <a:endParaRPr lang="es-CL" sz="3200" dirty="0"/>
          </a:p>
        </p:txBody>
      </p:sp>
      <p:pic>
        <p:nvPicPr>
          <p:cNvPr id="1026" name="Picture 2" descr="C:\Fotos\Generacion_2013\2013-04-12\DSC0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472608" cy="363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000" b="1" dirty="0" smtClean="0"/>
              <a:t>ÍNDICE</a:t>
            </a:r>
            <a:endParaRPr lang="es-CL" sz="4000" b="1" dirty="0"/>
          </a:p>
        </p:txBody>
      </p:sp>
      <p:sp>
        <p:nvSpPr>
          <p:cNvPr id="4" name="3 Rectángulo"/>
          <p:cNvSpPr/>
          <p:nvPr/>
        </p:nvSpPr>
        <p:spPr>
          <a:xfrm>
            <a:off x="1080120" y="1556792"/>
            <a:ext cx="7020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Quienes somos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Cual es el problema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Cual es la solución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Como funciona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Que se obtiene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Balance energético y rendimientos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Características del crudo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Cual es el Potencial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Beneficios ambientales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Desafíos Inmediatos</a:t>
            </a:r>
          </a:p>
        </p:txBody>
      </p:sp>
    </p:spTree>
    <p:extLst>
      <p:ext uri="{BB962C8B-B14F-4D97-AF65-F5344CB8AC3E}">
        <p14:creationId xmlns="" xmlns:p14="http://schemas.microsoft.com/office/powerpoint/2010/main" val="26423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476672"/>
            <a:ext cx="4248472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Quienes Somos...?</a:t>
            </a:r>
            <a:endParaRPr lang="es-C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80588"/>
            <a:ext cx="3024336" cy="226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3 Rectángulo"/>
          <p:cNvSpPr/>
          <p:nvPr/>
        </p:nvSpPr>
        <p:spPr>
          <a:xfrm>
            <a:off x="395536" y="1556792"/>
            <a:ext cx="70202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Empresa </a:t>
            </a:r>
            <a:r>
              <a:rPr lang="es-CO" sz="2000" dirty="0"/>
              <a:t>Fundada en </a:t>
            </a:r>
            <a:r>
              <a:rPr lang="es-CO" sz="2000" dirty="0" smtClean="0"/>
              <a:t>1993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Laboratorio </a:t>
            </a:r>
            <a:r>
              <a:rPr lang="es-CO" sz="2000" dirty="0"/>
              <a:t>de Prestación de Servicios </a:t>
            </a:r>
            <a:r>
              <a:rPr lang="es-CO" sz="2000" dirty="0" smtClean="0"/>
              <a:t>Analíticos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Suelos</a:t>
            </a:r>
            <a:r>
              <a:rPr lang="es-CO" sz="2000" dirty="0"/>
              <a:t>, Aguas, Tejidos Vegetales; </a:t>
            </a:r>
            <a:r>
              <a:rPr lang="es-CO" sz="2000" dirty="0" smtClean="0"/>
              <a:t>1996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Microbiología</a:t>
            </a:r>
            <a:r>
              <a:rPr lang="es-CO" sz="2000" dirty="0"/>
              <a:t>; </a:t>
            </a:r>
            <a:r>
              <a:rPr lang="es-CO" sz="2000" dirty="0" smtClean="0"/>
              <a:t>1998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Metales </a:t>
            </a:r>
            <a:r>
              <a:rPr lang="es-CO" sz="2000" dirty="0"/>
              <a:t>Pesados; </a:t>
            </a:r>
            <a:r>
              <a:rPr lang="es-CO" sz="2000" dirty="0" smtClean="0"/>
              <a:t>2003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Ingeniería </a:t>
            </a:r>
            <a:r>
              <a:rPr lang="es-CO" sz="2000" dirty="0"/>
              <a:t>Ambiental; </a:t>
            </a:r>
            <a:r>
              <a:rPr lang="es-CO" sz="2000" dirty="0" smtClean="0"/>
              <a:t>2005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Ing. Compostaje </a:t>
            </a:r>
            <a:r>
              <a:rPr lang="es-CO" sz="2000" dirty="0"/>
              <a:t>y </a:t>
            </a:r>
            <a:r>
              <a:rPr lang="es-CO" sz="2000" dirty="0" smtClean="0"/>
              <a:t>Reciclaje </a:t>
            </a:r>
            <a:r>
              <a:rPr lang="es-CO" sz="2000" dirty="0"/>
              <a:t>de Materia Orgánica; </a:t>
            </a:r>
            <a:r>
              <a:rPr lang="es-CO" sz="2000" dirty="0" smtClean="0"/>
              <a:t>2008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Certificación </a:t>
            </a:r>
            <a:r>
              <a:rPr lang="es-CO" sz="2000" dirty="0"/>
              <a:t>ISO 9001-</a:t>
            </a:r>
            <a:r>
              <a:rPr lang="es-CO" sz="2000" dirty="0" smtClean="0"/>
              <a:t>2008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Obtención </a:t>
            </a:r>
            <a:r>
              <a:rPr lang="es-CO" sz="2000" dirty="0"/>
              <a:t>de Biochar, Pirólisis, </a:t>
            </a:r>
            <a:r>
              <a:rPr lang="es-CO" sz="2000" dirty="0" smtClean="0"/>
              <a:t>2010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Reciclaje </a:t>
            </a:r>
            <a:r>
              <a:rPr lang="es-CO" sz="2000" dirty="0"/>
              <a:t>Terciario de Plásticos, 2011 </a:t>
            </a:r>
            <a:r>
              <a:rPr lang="en-US" sz="2000" dirty="0" smtClean="0"/>
              <a:t>–</a:t>
            </a:r>
            <a:r>
              <a:rPr lang="es-CO" sz="2000" dirty="0" smtClean="0"/>
              <a:t> 2012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Pirólisis </a:t>
            </a:r>
            <a:r>
              <a:rPr lang="es-CO" sz="2000" dirty="0"/>
              <a:t>de Plásticos; </a:t>
            </a:r>
            <a:r>
              <a:rPr lang="es-CO" sz="2000" dirty="0" smtClean="0"/>
              <a:t>2012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Acreditación </a:t>
            </a:r>
            <a:r>
              <a:rPr lang="es-CO" sz="2000" dirty="0"/>
              <a:t>IDEAM - ISO 17025; </a:t>
            </a:r>
            <a:r>
              <a:rPr lang="es-CO" sz="2000" dirty="0" smtClean="0"/>
              <a:t>2013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Planta </a:t>
            </a:r>
            <a:r>
              <a:rPr lang="es-CO" sz="2000" dirty="0"/>
              <a:t>Piloto de Combustibles; 2013</a:t>
            </a:r>
            <a:endParaRPr lang="es-ES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2975421" cy="223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98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404664"/>
            <a:ext cx="396044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Cual es el Problema…?</a:t>
            </a:r>
            <a:endParaRPr lang="es-CL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267744" y="14847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Hay un eslabón perdido en la cadena Petróleo </a:t>
            </a:r>
            <a:r>
              <a:rPr lang="en-US" b="1" dirty="0" smtClean="0"/>
              <a:t>–</a:t>
            </a:r>
            <a:r>
              <a:rPr lang="es-CL" b="1" dirty="0" smtClean="0"/>
              <a:t> Plástico!</a:t>
            </a:r>
            <a:endParaRPr lang="es-CL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7632848" cy="390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611560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Global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470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4464496" cy="648072"/>
          </a:xfrm>
        </p:spPr>
        <p:txBody>
          <a:bodyPr>
            <a:noAutofit/>
          </a:bodyPr>
          <a:lstStyle/>
          <a:p>
            <a:r>
              <a:rPr lang="es-CL" sz="3200" dirty="0"/>
              <a:t>Cual es el Problema…?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119675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El eslabón perdido ...</a:t>
            </a:r>
          </a:p>
          <a:p>
            <a:r>
              <a:rPr lang="es-CO" b="1" dirty="0" smtClean="0"/>
              <a:t>Los residuos plásticos no vuelven a ser lo que fueron!</a:t>
            </a:r>
            <a:endParaRPr lang="es-CL" b="1" dirty="0"/>
          </a:p>
        </p:txBody>
      </p:sp>
      <p:pic>
        <p:nvPicPr>
          <p:cNvPr id="8" name="Picture 7" descr="599480_477787912248758_136870044_n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701"/>
          <a:stretch/>
        </p:blipFill>
        <p:spPr>
          <a:xfrm>
            <a:off x="3491880" y="1952607"/>
            <a:ext cx="2736000" cy="2664296"/>
          </a:xfrm>
          <a:prstGeom prst="rect">
            <a:avLst/>
          </a:prstGeom>
        </p:spPr>
      </p:pic>
      <p:pic>
        <p:nvPicPr>
          <p:cNvPr id="11" name="Picture 10" descr="Llantas_mar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5144"/>
            <a:ext cx="2736000" cy="2051999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04664"/>
            <a:ext cx="2736000" cy="2051999"/>
          </a:xfrm>
          <a:prstGeom prst="rect">
            <a:avLst/>
          </a:prstGeom>
        </p:spPr>
      </p:pic>
      <p:pic>
        <p:nvPicPr>
          <p:cNvPr id="13" name="Picture 12" descr="ballona-creek-garbage-patch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64904"/>
            <a:ext cx="2735999" cy="2051999"/>
          </a:xfrm>
          <a:prstGeom prst="rect">
            <a:avLst/>
          </a:prstGeom>
        </p:spPr>
      </p:pic>
      <p:pic>
        <p:nvPicPr>
          <p:cNvPr id="14" name="Picture 13" descr="Bird_640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25144"/>
            <a:ext cx="2736000" cy="2051999"/>
          </a:xfrm>
          <a:prstGeom prst="rect">
            <a:avLst/>
          </a:prstGeom>
        </p:spPr>
      </p:pic>
      <p:pic>
        <p:nvPicPr>
          <p:cNvPr id="15" name="Picture 14" descr="fashion-landfills-1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25144"/>
            <a:ext cx="2736000" cy="2051999"/>
          </a:xfrm>
          <a:prstGeom prst="rect">
            <a:avLst/>
          </a:prstGeom>
        </p:spPr>
      </p:pic>
      <p:pic>
        <p:nvPicPr>
          <p:cNvPr id="22" name="Picture 21" descr="images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6" y="2214818"/>
            <a:ext cx="1236458" cy="92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arrow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39141"/>
            <a:ext cx="1818042" cy="1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82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476672"/>
            <a:ext cx="5976664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Como llegamos a esta Solución…?</a:t>
            </a:r>
            <a:endParaRPr lang="es-CL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93558" y="134076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8000"/>
                </a:solidFill>
              </a:rPr>
              <a:t>Residuos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Vegetales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Humedos</a:t>
            </a:r>
            <a:r>
              <a:rPr lang="en-US" sz="1200" dirty="0" smtClean="0">
                <a:solidFill>
                  <a:srgbClr val="008000"/>
                </a:solidFill>
              </a:rPr>
              <a:t>,</a:t>
            </a:r>
          </a:p>
          <a:p>
            <a:r>
              <a:rPr lang="en-US" sz="1200" dirty="0" err="1" smtClean="0">
                <a:solidFill>
                  <a:srgbClr val="008000"/>
                </a:solidFill>
              </a:rPr>
              <a:t>Podas</a:t>
            </a:r>
            <a:r>
              <a:rPr lang="en-US" sz="1200" dirty="0" smtClean="0">
                <a:solidFill>
                  <a:srgbClr val="008000"/>
                </a:solidFill>
              </a:rPr>
              <a:t> de </a:t>
            </a:r>
            <a:r>
              <a:rPr lang="en-US" sz="1200" dirty="0" err="1" smtClean="0">
                <a:solidFill>
                  <a:srgbClr val="008000"/>
                </a:solidFill>
              </a:rPr>
              <a:t>Arboles</a:t>
            </a:r>
            <a:r>
              <a:rPr lang="en-US" sz="1200" dirty="0" smtClean="0">
                <a:solidFill>
                  <a:srgbClr val="008000"/>
                </a:solidFill>
              </a:rPr>
              <a:t> y Flores,</a:t>
            </a:r>
          </a:p>
          <a:p>
            <a:r>
              <a:rPr lang="en-US" sz="1200" dirty="0" err="1" smtClean="0">
                <a:solidFill>
                  <a:srgbClr val="008000"/>
                </a:solidFill>
              </a:rPr>
              <a:t>Residuos</a:t>
            </a:r>
            <a:r>
              <a:rPr lang="en-US" sz="1200" dirty="0" smtClean="0">
                <a:solidFill>
                  <a:srgbClr val="008000"/>
                </a:solidFill>
              </a:rPr>
              <a:t> de </a:t>
            </a:r>
            <a:r>
              <a:rPr lang="en-US" sz="1200" dirty="0" err="1" smtClean="0">
                <a:solidFill>
                  <a:srgbClr val="008000"/>
                </a:solidFill>
              </a:rPr>
              <a:t>restaurante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Lavasa</a:t>
            </a:r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1200" dirty="0" err="1" smtClean="0">
                <a:solidFill>
                  <a:srgbClr val="008000"/>
                </a:solidFill>
              </a:rPr>
              <a:t>Lodos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Residuales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Orgánicos</a:t>
            </a:r>
            <a:r>
              <a:rPr lang="en-US" sz="1200" dirty="0" smtClean="0">
                <a:solidFill>
                  <a:srgbClr val="008000"/>
                </a:solidFill>
              </a:rPr>
              <a:t>,</a:t>
            </a:r>
          </a:p>
          <a:p>
            <a:r>
              <a:rPr lang="en-US" sz="1200" dirty="0" err="1" smtClean="0">
                <a:solidFill>
                  <a:srgbClr val="008000"/>
                </a:solidFill>
              </a:rPr>
              <a:t>Biomasa</a:t>
            </a:r>
            <a:r>
              <a:rPr lang="en-US" sz="1200" dirty="0" smtClean="0">
                <a:solidFill>
                  <a:srgbClr val="008000"/>
                </a:solidFill>
              </a:rPr>
              <a:t> Residual, Cortes de Pasto,</a:t>
            </a:r>
          </a:p>
          <a:p>
            <a:r>
              <a:rPr lang="en-US" sz="1200" dirty="0" err="1" smtClean="0">
                <a:solidFill>
                  <a:srgbClr val="008000"/>
                </a:solidFill>
              </a:rPr>
              <a:t>Pulpa</a:t>
            </a:r>
            <a:r>
              <a:rPr lang="en-US" sz="1200" dirty="0" smtClean="0">
                <a:solidFill>
                  <a:srgbClr val="008000"/>
                </a:solidFill>
              </a:rPr>
              <a:t> de Cafe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34076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8000"/>
                </a:solidFill>
              </a:rPr>
              <a:t>Paja</a:t>
            </a:r>
            <a:r>
              <a:rPr lang="en-US" sz="1200" dirty="0" smtClean="0">
                <a:solidFill>
                  <a:srgbClr val="008000"/>
                </a:solidFill>
              </a:rPr>
              <a:t>, Madera, </a:t>
            </a:r>
            <a:r>
              <a:rPr lang="en-US" sz="1200" dirty="0" err="1" smtClean="0">
                <a:solidFill>
                  <a:srgbClr val="008000"/>
                </a:solidFill>
              </a:rPr>
              <a:t>Tallos</a:t>
            </a:r>
            <a:r>
              <a:rPr lang="en-US" sz="1200" dirty="0" smtClean="0">
                <a:solidFill>
                  <a:srgbClr val="008000"/>
                </a:solidFill>
              </a:rPr>
              <a:t> de </a:t>
            </a:r>
            <a:r>
              <a:rPr lang="en-US" sz="1200" dirty="0" err="1" smtClean="0">
                <a:solidFill>
                  <a:srgbClr val="008000"/>
                </a:solidFill>
              </a:rPr>
              <a:t>Maiz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Raquiz</a:t>
            </a:r>
            <a:r>
              <a:rPr lang="en-US" sz="1200" dirty="0" smtClean="0">
                <a:solidFill>
                  <a:srgbClr val="008000"/>
                </a:solidFill>
              </a:rPr>
              <a:t> de Palma Africana, Cascarilla de </a:t>
            </a:r>
            <a:r>
              <a:rPr lang="en-US" sz="1200" dirty="0" err="1" smtClean="0">
                <a:solidFill>
                  <a:srgbClr val="008000"/>
                </a:solidFill>
              </a:rPr>
              <a:t>Arroz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Tamo</a:t>
            </a:r>
            <a:r>
              <a:rPr lang="en-US" sz="1200" dirty="0" smtClean="0">
                <a:solidFill>
                  <a:srgbClr val="008000"/>
                </a:solidFill>
              </a:rPr>
              <a:t> de </a:t>
            </a:r>
            <a:r>
              <a:rPr lang="en-US" sz="1200" dirty="0" err="1" smtClean="0">
                <a:solidFill>
                  <a:srgbClr val="008000"/>
                </a:solidFill>
              </a:rPr>
              <a:t>Arroz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Cuesco</a:t>
            </a:r>
            <a:r>
              <a:rPr lang="en-US" sz="1200" dirty="0" smtClean="0">
                <a:solidFill>
                  <a:srgbClr val="008000"/>
                </a:solidFill>
              </a:rPr>
              <a:t> de Palma, </a:t>
            </a:r>
            <a:r>
              <a:rPr lang="en-US" sz="1200" dirty="0" err="1" smtClean="0">
                <a:solidFill>
                  <a:srgbClr val="008000"/>
                </a:solidFill>
              </a:rPr>
              <a:t>Aserrin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Bagazo</a:t>
            </a:r>
            <a:r>
              <a:rPr lang="en-US" sz="1200" dirty="0" smtClean="0">
                <a:solidFill>
                  <a:srgbClr val="008000"/>
                </a:solidFill>
              </a:rPr>
              <a:t> de </a:t>
            </a:r>
            <a:r>
              <a:rPr lang="en-US" sz="1200" dirty="0" err="1" smtClean="0">
                <a:solidFill>
                  <a:srgbClr val="008000"/>
                </a:solidFill>
              </a:rPr>
              <a:t>Caña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6166" y="1364575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008000"/>
                </a:solidFill>
              </a:rPr>
              <a:t>Plásticos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Empaques</a:t>
            </a:r>
            <a:r>
              <a:rPr lang="en-US" sz="1200" dirty="0" smtClean="0">
                <a:solidFill>
                  <a:srgbClr val="008000"/>
                </a:solidFill>
              </a:rPr>
              <a:t> de </a:t>
            </a:r>
            <a:r>
              <a:rPr lang="en-US" sz="1200" dirty="0" err="1" smtClean="0">
                <a:solidFill>
                  <a:srgbClr val="008000"/>
                </a:solidFill>
              </a:rPr>
              <a:t>alimentos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Platos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cubiertos</a:t>
            </a:r>
            <a:r>
              <a:rPr lang="en-US" sz="1200" dirty="0" smtClean="0">
                <a:solidFill>
                  <a:srgbClr val="008000"/>
                </a:solidFill>
              </a:rPr>
              <a:t> y </a:t>
            </a:r>
            <a:r>
              <a:rPr lang="en-US" sz="1200" dirty="0" err="1" smtClean="0">
                <a:solidFill>
                  <a:srgbClr val="008000"/>
                </a:solidFill>
              </a:rPr>
              <a:t>vasos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desechables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Llantas</a:t>
            </a:r>
            <a:r>
              <a:rPr lang="en-US" sz="1200" dirty="0" smtClean="0">
                <a:solidFill>
                  <a:srgbClr val="008000"/>
                </a:solidFill>
              </a:rPr>
              <a:t> de </a:t>
            </a:r>
            <a:r>
              <a:rPr lang="en-US" sz="1200" dirty="0" err="1" smtClean="0">
                <a:solidFill>
                  <a:srgbClr val="008000"/>
                </a:solidFill>
              </a:rPr>
              <a:t>caucho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mangueras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Aceite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Quemado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Aceite</a:t>
            </a:r>
            <a:r>
              <a:rPr lang="en-US" sz="1200" dirty="0" smtClean="0">
                <a:solidFill>
                  <a:srgbClr val="008000"/>
                </a:solidFill>
              </a:rPr>
              <a:t> de </a:t>
            </a:r>
            <a:r>
              <a:rPr lang="en-US" sz="1200" dirty="0" err="1" smtClean="0">
                <a:solidFill>
                  <a:srgbClr val="008000"/>
                </a:solidFill>
              </a:rPr>
              <a:t>cocina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usado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envases</a:t>
            </a:r>
            <a:r>
              <a:rPr lang="en-US" sz="1200" dirty="0" smtClean="0">
                <a:solidFill>
                  <a:srgbClr val="008000"/>
                </a:solidFill>
              </a:rPr>
              <a:t> de </a:t>
            </a:r>
            <a:r>
              <a:rPr lang="en-US" sz="1200" dirty="0" err="1" smtClean="0">
                <a:solidFill>
                  <a:srgbClr val="008000"/>
                </a:solidFill>
              </a:rPr>
              <a:t>aceite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tarros</a:t>
            </a:r>
            <a:r>
              <a:rPr lang="en-US" sz="1200" dirty="0" smtClean="0">
                <a:solidFill>
                  <a:srgbClr val="008000"/>
                </a:solidFill>
              </a:rPr>
              <a:t> de </a:t>
            </a:r>
            <a:r>
              <a:rPr lang="en-US" sz="1200" dirty="0" err="1" smtClean="0">
                <a:solidFill>
                  <a:srgbClr val="008000"/>
                </a:solidFill>
              </a:rPr>
              <a:t>pintura</a:t>
            </a:r>
            <a:r>
              <a:rPr lang="en-US" sz="1200" dirty="0" smtClean="0">
                <a:solidFill>
                  <a:srgbClr val="008000"/>
                </a:solidFill>
              </a:rPr>
              <a:t>.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562" y="3140968"/>
            <a:ext cx="2304256" cy="40011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COMPOSTAJE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83868" y="3140968"/>
            <a:ext cx="2304256" cy="40011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PIROLISIS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02170" y="3140968"/>
            <a:ext cx="2430270" cy="40011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DESPOLIMERIZACION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3558" y="4141529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Compost</a:t>
            </a:r>
          </a:p>
          <a:p>
            <a:r>
              <a:rPr lang="en-US" sz="1200" dirty="0" err="1" smtClean="0">
                <a:solidFill>
                  <a:srgbClr val="008000"/>
                </a:solidFill>
              </a:rPr>
              <a:t>Abonos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Orgánicos</a:t>
            </a:r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1200" dirty="0" err="1" smtClean="0">
                <a:solidFill>
                  <a:srgbClr val="008000"/>
                </a:solidFill>
              </a:rPr>
              <a:t>Abonos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organo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minerales</a:t>
            </a:r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1200" dirty="0" smtClean="0">
                <a:solidFill>
                  <a:srgbClr val="008000"/>
                </a:solidFill>
              </a:rPr>
              <a:t>Humus de </a:t>
            </a:r>
            <a:r>
              <a:rPr lang="en-US" sz="1200" dirty="0" err="1" smtClean="0">
                <a:solidFill>
                  <a:srgbClr val="008000"/>
                </a:solidFill>
              </a:rPr>
              <a:t>lombriz</a:t>
            </a:r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1200" dirty="0" err="1" smtClean="0">
                <a:solidFill>
                  <a:srgbClr val="008000"/>
                </a:solidFill>
              </a:rPr>
              <a:t>Enmiendas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Húmicas</a:t>
            </a:r>
            <a:endParaRPr lang="en-US" sz="1200" dirty="0" smtClean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9862" y="414152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8000"/>
                </a:solidFill>
              </a:rPr>
              <a:t>Biochar</a:t>
            </a:r>
            <a:endParaRPr lang="en-US" sz="1200" dirty="0" smtClean="0">
              <a:solidFill>
                <a:srgbClr val="008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008000"/>
                </a:solidFill>
              </a:rPr>
              <a:t>BioPirot</a:t>
            </a:r>
            <a:r>
              <a:rPr lang="en-US" sz="1200" dirty="0" smtClean="0">
                <a:solidFill>
                  <a:srgbClr val="008000"/>
                </a:solidFill>
              </a:rPr>
              <a:t> (</a:t>
            </a:r>
            <a:r>
              <a:rPr lang="en-US" sz="1200" dirty="0" err="1" smtClean="0">
                <a:solidFill>
                  <a:srgbClr val="008000"/>
                </a:solidFill>
              </a:rPr>
              <a:t>Acido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Piroleñoso</a:t>
            </a:r>
            <a:r>
              <a:rPr lang="en-US" sz="1200" dirty="0" smtClean="0">
                <a:solidFill>
                  <a:srgbClr val="008000"/>
                </a:solidFill>
              </a:rPr>
              <a:t>)</a:t>
            </a:r>
          </a:p>
          <a:p>
            <a:pPr algn="ctr"/>
            <a:r>
              <a:rPr lang="en-US" sz="1200" dirty="0" err="1" smtClean="0">
                <a:solidFill>
                  <a:srgbClr val="008000"/>
                </a:solidFill>
              </a:rPr>
              <a:t>Alquitrán</a:t>
            </a:r>
            <a:r>
              <a:rPr lang="en-US" sz="1200" dirty="0" smtClean="0">
                <a:solidFill>
                  <a:srgbClr val="008000"/>
                </a:solidFill>
              </a:rPr>
              <a:t> de Madera (Bio Oil)</a:t>
            </a:r>
          </a:p>
          <a:p>
            <a:pPr algn="ctr"/>
            <a:r>
              <a:rPr lang="en-US" sz="1200" dirty="0" smtClean="0">
                <a:solidFill>
                  <a:srgbClr val="008000"/>
                </a:solidFill>
              </a:rPr>
              <a:t>Gas Combustible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6166" y="414152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008000"/>
                </a:solidFill>
              </a:rPr>
              <a:t>Petróleo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err="1" smtClean="0">
                <a:solidFill>
                  <a:srgbClr val="008000"/>
                </a:solidFill>
              </a:rPr>
              <a:t>Crudo</a:t>
            </a:r>
            <a:endParaRPr lang="en-US" sz="1200" dirty="0" smtClean="0">
              <a:solidFill>
                <a:srgbClr val="008000"/>
              </a:solidFill>
            </a:endParaRPr>
          </a:p>
          <a:p>
            <a:pPr algn="r"/>
            <a:r>
              <a:rPr lang="en-US" sz="1200" dirty="0" err="1" smtClean="0">
                <a:solidFill>
                  <a:srgbClr val="008000"/>
                </a:solidFill>
              </a:rPr>
              <a:t>Refinados</a:t>
            </a:r>
            <a:r>
              <a:rPr lang="en-US" sz="1200" dirty="0" smtClean="0">
                <a:solidFill>
                  <a:srgbClr val="008000"/>
                </a:solidFill>
              </a:rPr>
              <a:t>; </a:t>
            </a:r>
            <a:r>
              <a:rPr lang="en-US" sz="1200" dirty="0" err="1" smtClean="0">
                <a:solidFill>
                  <a:srgbClr val="008000"/>
                </a:solidFill>
              </a:rPr>
              <a:t>Naftas</a:t>
            </a:r>
            <a:r>
              <a:rPr lang="en-US" sz="1200" dirty="0" smtClean="0">
                <a:solidFill>
                  <a:srgbClr val="008000"/>
                </a:solidFill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</a:rPr>
              <a:t>Gasolinas</a:t>
            </a:r>
            <a:endParaRPr lang="en-US" sz="1200" dirty="0" smtClean="0">
              <a:solidFill>
                <a:srgbClr val="008000"/>
              </a:solidFill>
            </a:endParaRPr>
          </a:p>
          <a:p>
            <a:pPr algn="r"/>
            <a:r>
              <a:rPr lang="en-US" sz="1200" dirty="0" smtClean="0">
                <a:solidFill>
                  <a:srgbClr val="008000"/>
                </a:solidFill>
              </a:rPr>
              <a:t>Kerosene, Diesel, Fuel Oil</a:t>
            </a:r>
          </a:p>
          <a:p>
            <a:pPr algn="r"/>
            <a:r>
              <a:rPr lang="en-US" sz="1200" dirty="0" smtClean="0">
                <a:solidFill>
                  <a:srgbClr val="008000"/>
                </a:solidFill>
              </a:rPr>
              <a:t>Bunker</a:t>
            </a:r>
          </a:p>
        </p:txBody>
      </p:sp>
      <p:sp>
        <p:nvSpPr>
          <p:cNvPr id="4" name="Down Arrow 3"/>
          <p:cNvSpPr/>
          <p:nvPr/>
        </p:nvSpPr>
        <p:spPr>
          <a:xfrm>
            <a:off x="1601670" y="2603813"/>
            <a:ext cx="28803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409982" y="2603813"/>
            <a:ext cx="28803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290302" y="2603813"/>
            <a:ext cx="28803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601670" y="3717032"/>
            <a:ext cx="28803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409982" y="3717032"/>
            <a:ext cx="28803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290302" y="3717032"/>
            <a:ext cx="28803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3-05-14 at 10.54.0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0" y="5229200"/>
            <a:ext cx="1824000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Screen Shot 2013-05-14 at 10.54.0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5229200"/>
            <a:ext cx="1836755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Screen Shot 2013-05-14 at 10.54.15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46" y="5229200"/>
            <a:ext cx="2056784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941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984" y="548680"/>
            <a:ext cx="3744416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Cual es la Solución…?</a:t>
            </a:r>
            <a:endParaRPr lang="es-CL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736899" cy="524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0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548680"/>
            <a:ext cx="3456384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Como Funciona…?</a:t>
            </a:r>
            <a:endParaRPr lang="es-CL" sz="3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13467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Banco de Laboratorio</a:t>
            </a:r>
            <a:endParaRPr lang="es-CO" dirty="0"/>
          </a:p>
        </p:txBody>
      </p:sp>
      <p:pic>
        <p:nvPicPr>
          <p:cNvPr id="11266" name="Picture 2" descr="C:\Procesos\Pirolisis\Presentacion Ecopetrol\DSC0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868111" cy="257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584" y="1268760"/>
            <a:ext cx="365531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744416" cy="266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10 CuadroTexto"/>
          <p:cNvSpPr txBox="1"/>
          <p:nvPr/>
        </p:nvSpPr>
        <p:spPr>
          <a:xfrm>
            <a:off x="5472100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Ingeniería de Detalle</a:t>
            </a:r>
            <a:endParaRPr lang="es-CO" dirty="0"/>
          </a:p>
        </p:txBody>
      </p:sp>
      <p:sp>
        <p:nvSpPr>
          <p:cNvPr id="8" name="10 CuadroTexto"/>
          <p:cNvSpPr txBox="1"/>
          <p:nvPr/>
        </p:nvSpPr>
        <p:spPr>
          <a:xfrm>
            <a:off x="5472100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Ingeniería Básica</a:t>
            </a:r>
            <a:endParaRPr lang="es-CO" dirty="0"/>
          </a:p>
        </p:txBody>
      </p:sp>
      <p:sp>
        <p:nvSpPr>
          <p:cNvPr id="3" name="Curved Left Arrow 2"/>
          <p:cNvSpPr/>
          <p:nvPr/>
        </p:nvSpPr>
        <p:spPr>
          <a:xfrm rot="20818889">
            <a:off x="4107391" y="3030275"/>
            <a:ext cx="1354302" cy="1589537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565395" y="1268760"/>
            <a:ext cx="3816424" cy="2109229"/>
            <a:chOff x="827584" y="1516722"/>
            <a:chExt cx="7488832" cy="4366182"/>
          </a:xfrm>
        </p:grpSpPr>
        <p:sp>
          <p:nvSpPr>
            <p:cNvPr id="13" name="TextBox 12"/>
            <p:cNvSpPr txBox="1"/>
            <p:nvPr/>
          </p:nvSpPr>
          <p:spPr>
            <a:xfrm>
              <a:off x="3203849" y="4663474"/>
              <a:ext cx="2952328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Separación</a:t>
              </a:r>
              <a:r>
                <a:rPr lang="en-US" sz="1000" dirty="0" smtClean="0"/>
                <a:t> de </a:t>
              </a:r>
              <a:r>
                <a:rPr lang="en-US" sz="1000" dirty="0" err="1" smtClean="0"/>
                <a:t>Fases</a:t>
              </a:r>
              <a:endParaRPr lang="en-US" sz="1000" dirty="0"/>
            </a:p>
          </p:txBody>
        </p:sp>
        <p:cxnSp>
          <p:nvCxnSpPr>
            <p:cNvPr id="14" name="Straight Connector 13"/>
            <p:cNvCxnSpPr>
              <a:stCxn id="22" idx="0"/>
            </p:cNvCxnSpPr>
            <p:nvPr/>
          </p:nvCxnSpPr>
          <p:spPr>
            <a:xfrm flipV="1">
              <a:off x="7164288" y="5229201"/>
              <a:ext cx="0" cy="1440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1" idx="0"/>
            </p:cNvCxnSpPr>
            <p:nvPr/>
          </p:nvCxnSpPr>
          <p:spPr>
            <a:xfrm flipV="1">
              <a:off x="1979712" y="5229200"/>
              <a:ext cx="0" cy="1440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527883" y="1516722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Basura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Plásticzo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27883" y="2226465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Compactación</a:t>
              </a:r>
              <a:endParaRPr 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9752" y="2936210"/>
              <a:ext cx="4680520" cy="828242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Pirólisis</a:t>
              </a:r>
              <a:r>
                <a:rPr lang="en-US" sz="1000" dirty="0" smtClean="0"/>
                <a:t> con </a:t>
              </a:r>
              <a:r>
                <a:rPr lang="en-US" sz="1000" dirty="0" err="1" smtClean="0"/>
                <a:t>catalisis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heterogénea</a:t>
              </a:r>
              <a:r>
                <a:rPr lang="en-US" sz="1000" dirty="0" smtClean="0"/>
                <a:t> en </a:t>
              </a:r>
              <a:r>
                <a:rPr lang="en-US" sz="1000" dirty="0" err="1" smtClean="0"/>
                <a:t>fase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líquida</a:t>
              </a:r>
              <a:r>
                <a:rPr lang="en-US" sz="1000" dirty="0" smtClean="0"/>
                <a:t> a 450°C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27883" y="3953731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Condensación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7883" y="5373217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Crudo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Liviano</a:t>
              </a:r>
              <a:endParaRPr lang="en-US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7584" y="5373217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Carbonilla</a:t>
              </a:r>
              <a:endParaRPr 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2161" y="5373217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Gases</a:t>
              </a:r>
              <a:endParaRPr lang="en-US" sz="1000" dirty="0"/>
            </a:p>
          </p:txBody>
        </p:sp>
        <p:cxnSp>
          <p:nvCxnSpPr>
            <p:cNvPr id="23" name="Straight Connector 22"/>
            <p:cNvCxnSpPr>
              <a:stCxn id="16" idx="2"/>
            </p:cNvCxnSpPr>
            <p:nvPr/>
          </p:nvCxnSpPr>
          <p:spPr>
            <a:xfrm>
              <a:off x="4680011" y="2026409"/>
              <a:ext cx="2" cy="2000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2"/>
              <a:endCxn id="18" idx="0"/>
            </p:cNvCxnSpPr>
            <p:nvPr/>
          </p:nvCxnSpPr>
          <p:spPr>
            <a:xfrm>
              <a:off x="4680011" y="2736152"/>
              <a:ext cx="2" cy="2000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  <a:endCxn id="19" idx="0"/>
            </p:cNvCxnSpPr>
            <p:nvPr/>
          </p:nvCxnSpPr>
          <p:spPr>
            <a:xfrm flipH="1">
              <a:off x="4680011" y="3764453"/>
              <a:ext cx="2" cy="1892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9" idx="2"/>
              <a:endCxn id="13" idx="0"/>
            </p:cNvCxnSpPr>
            <p:nvPr/>
          </p:nvCxnSpPr>
          <p:spPr>
            <a:xfrm>
              <a:off x="4680011" y="4463417"/>
              <a:ext cx="2" cy="2000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2"/>
              <a:endCxn id="20" idx="0"/>
            </p:cNvCxnSpPr>
            <p:nvPr/>
          </p:nvCxnSpPr>
          <p:spPr>
            <a:xfrm flipH="1">
              <a:off x="4680011" y="5173160"/>
              <a:ext cx="2" cy="2000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979712" y="5229200"/>
              <a:ext cx="51845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2" idx="3"/>
              <a:endCxn id="18" idx="3"/>
            </p:cNvCxnSpPr>
            <p:nvPr/>
          </p:nvCxnSpPr>
          <p:spPr>
            <a:xfrm flipH="1" flipV="1">
              <a:off x="7020272" y="3350332"/>
              <a:ext cx="1296144" cy="2277730"/>
            </a:xfrm>
            <a:prstGeom prst="bentConnector3">
              <a:avLst>
                <a:gd name="adj1" fmla="val -3460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10 CuadroTexto"/>
          <p:cNvSpPr txBox="1"/>
          <p:nvPr/>
        </p:nvSpPr>
        <p:spPr>
          <a:xfrm>
            <a:off x="1213467" y="34290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Conceptualización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9998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548680"/>
            <a:ext cx="3456384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Que Sigue…?</a:t>
            </a:r>
            <a:endParaRPr lang="es-CL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547664" y="22048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Construir una Planta Piloto de 350 kg de Residuos Plásticos por </a:t>
            </a:r>
            <a:r>
              <a:rPr lang="es-CO" dirty="0" err="1" smtClean="0"/>
              <a:t>batch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68960"/>
            <a:ext cx="8964488" cy="13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788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Tema de 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686</Words>
  <Application>Microsoft Office PowerPoint</Application>
  <PresentationFormat>Presentación en pantalla (4:3)</PresentationFormat>
  <Paragraphs>167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ÍNDICE</vt:lpstr>
      <vt:lpstr>Quienes Somos...?</vt:lpstr>
      <vt:lpstr>Cual es el Problema…?</vt:lpstr>
      <vt:lpstr>Cual es el Problema…?</vt:lpstr>
      <vt:lpstr>Como llegamos a esta Solución…?</vt:lpstr>
      <vt:lpstr>Cual es la Solución…?</vt:lpstr>
      <vt:lpstr>Como Funciona…?</vt:lpstr>
      <vt:lpstr>Que Sigue…?</vt:lpstr>
      <vt:lpstr>Que Sigue…?</vt:lpstr>
      <vt:lpstr>Que se Obtiene…?</vt:lpstr>
      <vt:lpstr>Balance Energético y Rendimientos</vt:lpstr>
      <vt:lpstr>Principales Características del Crudo.</vt:lpstr>
      <vt:lpstr>Cual es el Potencial de esta Solución…?</vt:lpstr>
      <vt:lpstr>Cual es el Potencial de esta Solución…?</vt:lpstr>
      <vt:lpstr>Beneficios Ambientales</vt:lpstr>
      <vt:lpstr>Desafíos Inmediatos</vt:lpstr>
      <vt:lpstr>Preguntas…?</vt:lpstr>
    </vt:vector>
  </TitlesOfParts>
  <Company>ENEL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Calderon Benjamin (EGP Latin America)</dc:creator>
  <cp:lastModifiedBy>Felipe Calderón</cp:lastModifiedBy>
  <cp:revision>80</cp:revision>
  <dcterms:created xsi:type="dcterms:W3CDTF">2013-05-13T23:25:06Z</dcterms:created>
  <dcterms:modified xsi:type="dcterms:W3CDTF">2013-09-26T17:39:45Z</dcterms:modified>
</cp:coreProperties>
</file>